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320" r:id="rId5"/>
    <p:sldId id="264" r:id="rId6"/>
    <p:sldId id="299" r:id="rId7"/>
    <p:sldId id="326" r:id="rId8"/>
    <p:sldId id="302" r:id="rId9"/>
    <p:sldId id="323" r:id="rId10"/>
    <p:sldId id="330" r:id="rId11"/>
    <p:sldId id="329" r:id="rId12"/>
    <p:sldId id="324" r:id="rId13"/>
    <p:sldId id="322" r:id="rId14"/>
    <p:sldId id="26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21FCA1E-013E-4F3C-8A44-2DEEF59DF892}">
          <p14:sldIdLst>
            <p14:sldId id="320"/>
            <p14:sldId id="264"/>
            <p14:sldId id="299"/>
            <p14:sldId id="326"/>
            <p14:sldId id="302"/>
            <p14:sldId id="323"/>
            <p14:sldId id="330"/>
            <p14:sldId id="329"/>
          </p14:sldIdLst>
        </p14:section>
        <p14:section name="Untitled Section" id="{03D96F5F-0795-486E-B1CF-E981FCC2BE36}">
          <p14:sldIdLst>
            <p14:sldId id="324"/>
            <p14:sldId id="32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E69"/>
    <a:srgbClr val="152049"/>
    <a:srgbClr val="56B658"/>
    <a:srgbClr val="79C57B"/>
    <a:srgbClr val="F05325"/>
    <a:srgbClr val="F6B6AF"/>
    <a:srgbClr val="2E7BD0"/>
    <a:srgbClr val="F2806E"/>
    <a:srgbClr val="72A6E0"/>
    <a:srgbClr val="95B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373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Local Revenue</c:v>
                </c:pt>
              </c:strCache>
            </c:strRef>
          </c:tx>
          <c:spPr>
            <a:solidFill>
              <a:srgbClr val="152049"/>
            </a:solidFill>
          </c:spPr>
          <c:dPt>
            <c:idx val="0"/>
            <c:bubble3D val="0"/>
            <c:spPr>
              <a:solidFill>
                <a:srgbClr val="1520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93-43C7-AC7E-AC77425CC1C6}"/>
              </c:ext>
            </c:extLst>
          </c:dPt>
          <c:dPt>
            <c:idx val="1"/>
            <c:bubble3D val="0"/>
            <c:spPr>
              <a:solidFill>
                <a:srgbClr val="2A6EB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93-43C7-AC7E-AC77425CC1C6}"/>
              </c:ext>
            </c:extLst>
          </c:dPt>
          <c:cat>
            <c:strRef>
              <c:f>Sheet1!$A$2:$A$3</c:f>
              <c:strCache>
                <c:ptCount val="2"/>
                <c:pt idx="0">
                  <c:v>Fees</c:v>
                </c:pt>
                <c:pt idx="1">
                  <c:v>BPP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93-43C7-AC7E-AC77425CC1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noFill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Local Revenue</c:v>
                </c:pt>
              </c:strCache>
            </c:strRef>
          </c:tx>
          <c:spPr>
            <a:solidFill>
              <a:srgbClr val="152049"/>
            </a:solidFill>
          </c:spPr>
          <c:dPt>
            <c:idx val="0"/>
            <c:bubble3D val="0"/>
            <c:spPr>
              <a:solidFill>
                <a:srgbClr val="F0532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D6-4591-BA49-DF67147EC536}"/>
              </c:ext>
            </c:extLst>
          </c:dPt>
          <c:dPt>
            <c:idx val="1"/>
            <c:bubble3D val="0"/>
            <c:spPr>
              <a:solidFill>
                <a:srgbClr val="2A6EB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D6-4591-BA49-DF67147EC536}"/>
              </c:ext>
            </c:extLst>
          </c:dPt>
          <c:dPt>
            <c:idx val="2"/>
            <c:bubble3D val="0"/>
            <c:spPr>
              <a:solidFill>
                <a:srgbClr val="1520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ED6-4591-BA49-DF67147EC536}"/>
              </c:ext>
            </c:extLst>
          </c:dPt>
          <c:dPt>
            <c:idx val="3"/>
            <c:bubble3D val="0"/>
            <c:spPr>
              <a:solidFill>
                <a:srgbClr val="439C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D6-4591-BA49-DF67147EC536}"/>
              </c:ext>
            </c:extLst>
          </c:dPt>
          <c:cat>
            <c:strRef>
              <c:f>Sheet1!$A$2:$A$5</c:f>
              <c:strCache>
                <c:ptCount val="4"/>
                <c:pt idx="0">
                  <c:v>Sales and Use Tax</c:v>
                </c:pt>
                <c:pt idx="1">
                  <c:v>Individual Income Tax</c:v>
                </c:pt>
                <c:pt idx="2">
                  <c:v>Corporate Income Tax</c:v>
                </c:pt>
                <c:pt idx="3">
                  <c:v>Other SCDOR Taxes</c:v>
                </c:pt>
              </c:strCache>
            </c:strRef>
          </c:cat>
          <c:val>
            <c:numRef>
              <c:f>Sheet1!$B$2:$B$5</c:f>
              <c:numCache>
                <c:formatCode>"$"#,##0_);[Red]\("$"#,##0\)</c:formatCode>
                <c:ptCount val="4"/>
                <c:pt idx="0" formatCode="&quot;$&quot;#,##0.0">
                  <c:v>3825920335</c:v>
                </c:pt>
                <c:pt idx="1">
                  <c:v>5421280543</c:v>
                </c:pt>
                <c:pt idx="2">
                  <c:v>669221114</c:v>
                </c:pt>
                <c:pt idx="3" formatCode="&quot;$&quot;#,##0.0">
                  <c:v>625998361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D6-4591-BA49-DF67147EC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noFill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62C51-6284-4E41-AA44-7D50E89D079B}" type="doc">
      <dgm:prSet loTypeId="urn:microsoft.com/office/officeart/2008/layout/VerticalCurv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48AD686-A4DB-4A3B-B6CE-9962793403E9}">
      <dgm:prSet phldrT="[Text]" custT="1"/>
      <dgm:spPr>
        <a:solidFill>
          <a:srgbClr val="152049"/>
        </a:solidFill>
      </dgm:spPr>
      <dgm:t>
        <a:bodyPr/>
        <a:lstStyle/>
        <a:p>
          <a:r>
            <a:rPr lang="en-US" sz="2800" b="0" dirty="0" smtClean="0"/>
            <a:t>FY23 General Fund Appropriations Request</a:t>
          </a:r>
          <a:endParaRPr lang="en-US" sz="2800" b="0" dirty="0"/>
        </a:p>
      </dgm:t>
    </dgm:pt>
    <dgm:pt modelId="{F4535DE8-BDB9-4012-A2EC-D6E87ACDB669}" type="parTrans" cxnId="{AA3B8FA8-70C3-4DAF-BC0A-6088E763ABF7}">
      <dgm:prSet/>
      <dgm:spPr/>
      <dgm:t>
        <a:bodyPr/>
        <a:lstStyle/>
        <a:p>
          <a:endParaRPr lang="en-US"/>
        </a:p>
      </dgm:t>
    </dgm:pt>
    <dgm:pt modelId="{936A2E7C-C1C7-4414-8767-34EBD3E732D3}" type="sibTrans" cxnId="{AA3B8FA8-70C3-4DAF-BC0A-6088E763ABF7}">
      <dgm:prSet/>
      <dgm:spPr>
        <a:ln w="28575">
          <a:solidFill>
            <a:schemeClr val="tx2"/>
          </a:solidFill>
        </a:ln>
      </dgm:spPr>
      <dgm:t>
        <a:bodyPr/>
        <a:lstStyle/>
        <a:p>
          <a:endParaRPr lang="en-US"/>
        </a:p>
      </dgm:t>
    </dgm:pt>
    <dgm:pt modelId="{B4EF6E31-1D46-40C4-A659-43B0C48A20F6}">
      <dgm:prSet phldrT="[Text]" custT="1"/>
      <dgm:spPr>
        <a:solidFill>
          <a:srgbClr val="152049"/>
        </a:solidFill>
      </dgm:spPr>
      <dgm:t>
        <a:bodyPr/>
        <a:lstStyle/>
        <a:p>
          <a:r>
            <a:rPr lang="en-US" sz="2800" b="0" dirty="0" smtClean="0"/>
            <a:t>FY23 Non-Recurring Request</a:t>
          </a:r>
          <a:endParaRPr lang="en-US" sz="2800" b="0" dirty="0"/>
        </a:p>
      </dgm:t>
    </dgm:pt>
    <dgm:pt modelId="{8D6F55CB-9DA2-4C5F-BC29-BFD581E80518}" type="parTrans" cxnId="{E61FD403-DCBE-49C2-B89F-4C8E3DEEE8A1}">
      <dgm:prSet/>
      <dgm:spPr/>
      <dgm:t>
        <a:bodyPr/>
        <a:lstStyle/>
        <a:p>
          <a:endParaRPr lang="en-US"/>
        </a:p>
      </dgm:t>
    </dgm:pt>
    <dgm:pt modelId="{1DA03491-59F8-4EAC-BA42-5DF806AD0491}" type="sibTrans" cxnId="{E61FD403-DCBE-49C2-B89F-4C8E3DEEE8A1}">
      <dgm:prSet/>
      <dgm:spPr/>
      <dgm:t>
        <a:bodyPr/>
        <a:lstStyle/>
        <a:p>
          <a:endParaRPr lang="en-US"/>
        </a:p>
      </dgm:t>
    </dgm:pt>
    <dgm:pt modelId="{B0D41FF3-FC3F-4A49-8060-C2F82052D697}">
      <dgm:prSet phldrT="[Text]" custT="1"/>
      <dgm:spPr>
        <a:solidFill>
          <a:srgbClr val="152049"/>
        </a:solidFill>
      </dgm:spPr>
      <dgm:t>
        <a:bodyPr/>
        <a:lstStyle/>
        <a:p>
          <a:r>
            <a:rPr lang="en-US" sz="2800" b="0" dirty="0" smtClean="0"/>
            <a:t>FY23 Capital Request</a:t>
          </a:r>
          <a:endParaRPr lang="en-US" sz="2800" b="0" dirty="0"/>
        </a:p>
      </dgm:t>
    </dgm:pt>
    <dgm:pt modelId="{35C8253E-9E91-4821-B5C0-EB1F07D72053}" type="parTrans" cxnId="{67EC4014-F169-4170-AEAD-BF9DBFA5A5CB}">
      <dgm:prSet/>
      <dgm:spPr/>
      <dgm:t>
        <a:bodyPr/>
        <a:lstStyle/>
        <a:p>
          <a:endParaRPr lang="en-US"/>
        </a:p>
      </dgm:t>
    </dgm:pt>
    <dgm:pt modelId="{FBA9B474-5C91-4496-AC07-293CF969419A}" type="sibTrans" cxnId="{67EC4014-F169-4170-AEAD-BF9DBFA5A5CB}">
      <dgm:prSet/>
      <dgm:spPr/>
      <dgm:t>
        <a:bodyPr/>
        <a:lstStyle/>
        <a:p>
          <a:endParaRPr lang="en-US"/>
        </a:p>
      </dgm:t>
    </dgm:pt>
    <dgm:pt modelId="{FB530D9D-0EE3-4B15-BFCA-F720598618FF}">
      <dgm:prSet phldrT="[Text]" custT="1"/>
      <dgm:spPr>
        <a:solidFill>
          <a:srgbClr val="152049"/>
        </a:solidFill>
      </dgm:spPr>
      <dgm:t>
        <a:bodyPr/>
        <a:lstStyle/>
        <a:p>
          <a:r>
            <a:rPr lang="en-US" sz="2800" b="0" dirty="0" smtClean="0"/>
            <a:t>FY23 Proviso Changes</a:t>
          </a:r>
          <a:endParaRPr lang="en-US" sz="2800" b="0" dirty="0"/>
        </a:p>
      </dgm:t>
    </dgm:pt>
    <dgm:pt modelId="{CA61541F-CAC3-44E8-B34C-E41B19769AD1}" type="parTrans" cxnId="{CEC71DDF-131E-426B-903C-4675691680F0}">
      <dgm:prSet/>
      <dgm:spPr/>
      <dgm:t>
        <a:bodyPr/>
        <a:lstStyle/>
        <a:p>
          <a:endParaRPr lang="en-US"/>
        </a:p>
      </dgm:t>
    </dgm:pt>
    <dgm:pt modelId="{D3CC0AFC-08F1-41BD-BB8B-3F46071DBD9D}" type="sibTrans" cxnId="{CEC71DDF-131E-426B-903C-4675691680F0}">
      <dgm:prSet/>
      <dgm:spPr/>
      <dgm:t>
        <a:bodyPr/>
        <a:lstStyle/>
        <a:p>
          <a:endParaRPr lang="en-US"/>
        </a:p>
      </dgm:t>
    </dgm:pt>
    <dgm:pt modelId="{DB7CA965-BADD-4D88-8ABD-085BA1371FAB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US" sz="2800" dirty="0" smtClean="0"/>
            <a:t>FY23 Other Funds Authority Request </a:t>
          </a:r>
          <a:r>
            <a:rPr lang="en-US" sz="2400" dirty="0" smtClean="0"/>
            <a:t>-$11M</a:t>
          </a:r>
          <a:endParaRPr lang="en-US" sz="2400" dirty="0"/>
        </a:p>
      </dgm:t>
    </dgm:pt>
    <dgm:pt modelId="{1D865D48-8597-48B8-9733-E4A4219836B0}" type="parTrans" cxnId="{F2B90063-641E-4C78-A132-294DC256DABB}">
      <dgm:prSet/>
      <dgm:spPr/>
      <dgm:t>
        <a:bodyPr/>
        <a:lstStyle/>
        <a:p>
          <a:endParaRPr lang="en-US"/>
        </a:p>
      </dgm:t>
    </dgm:pt>
    <dgm:pt modelId="{F5B1648D-38BC-4C21-9D61-195092F231DB}" type="sibTrans" cxnId="{F2B90063-641E-4C78-A132-294DC256DABB}">
      <dgm:prSet/>
      <dgm:spPr/>
      <dgm:t>
        <a:bodyPr/>
        <a:lstStyle/>
        <a:p>
          <a:endParaRPr lang="en-US"/>
        </a:p>
      </dgm:t>
    </dgm:pt>
    <dgm:pt modelId="{0ACEC91D-9F85-4A49-8BE5-08CC84FA9BA2}" type="pres">
      <dgm:prSet presAssocID="{0DD62C51-6284-4E41-AA44-7D50E89D079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0592A43-AD45-4E7D-951F-044439668F4E}" type="pres">
      <dgm:prSet presAssocID="{0DD62C51-6284-4E41-AA44-7D50E89D079B}" presName="Name1" presStyleCnt="0"/>
      <dgm:spPr/>
    </dgm:pt>
    <dgm:pt modelId="{E179184F-AC4B-498D-A06E-689359E88E0E}" type="pres">
      <dgm:prSet presAssocID="{0DD62C51-6284-4E41-AA44-7D50E89D079B}" presName="cycle" presStyleCnt="0"/>
      <dgm:spPr/>
    </dgm:pt>
    <dgm:pt modelId="{70DDDF7E-5803-454E-97DB-81FA1C362C0F}" type="pres">
      <dgm:prSet presAssocID="{0DD62C51-6284-4E41-AA44-7D50E89D079B}" presName="srcNode" presStyleLbl="node1" presStyleIdx="0" presStyleCnt="5"/>
      <dgm:spPr/>
    </dgm:pt>
    <dgm:pt modelId="{B78FBA1B-05C1-4B05-BA3F-5A2FF1AF408E}" type="pres">
      <dgm:prSet presAssocID="{0DD62C51-6284-4E41-AA44-7D50E89D079B}" presName="conn" presStyleLbl="parChTrans1D2" presStyleIdx="0" presStyleCnt="1"/>
      <dgm:spPr/>
      <dgm:t>
        <a:bodyPr/>
        <a:lstStyle/>
        <a:p>
          <a:endParaRPr lang="en-US"/>
        </a:p>
      </dgm:t>
    </dgm:pt>
    <dgm:pt modelId="{557393E4-6CAC-4419-BBE9-3C971E1BB258}" type="pres">
      <dgm:prSet presAssocID="{0DD62C51-6284-4E41-AA44-7D50E89D079B}" presName="extraNode" presStyleLbl="node1" presStyleIdx="0" presStyleCnt="5"/>
      <dgm:spPr/>
    </dgm:pt>
    <dgm:pt modelId="{7EADAF9C-2BED-4133-9DC7-D0DCF17EBF62}" type="pres">
      <dgm:prSet presAssocID="{0DD62C51-6284-4E41-AA44-7D50E89D079B}" presName="dstNode" presStyleLbl="node1" presStyleIdx="0" presStyleCnt="5"/>
      <dgm:spPr/>
    </dgm:pt>
    <dgm:pt modelId="{49D05175-F03D-4DDA-AC92-3D69A89A20ED}" type="pres">
      <dgm:prSet presAssocID="{848AD686-A4DB-4A3B-B6CE-9962793403E9}" presName="text_1" presStyleLbl="node1" presStyleIdx="0" presStyleCnt="5" custScaleX="96893" custScaleY="1241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9B817B-75D4-40BC-B428-6BE9FCAED168}" type="pres">
      <dgm:prSet presAssocID="{848AD686-A4DB-4A3B-B6CE-9962793403E9}" presName="accent_1" presStyleCnt="0"/>
      <dgm:spPr/>
    </dgm:pt>
    <dgm:pt modelId="{12C3AE32-EB3F-4C4F-B2F4-87B295588F99}" type="pres">
      <dgm:prSet presAssocID="{848AD686-A4DB-4A3B-B6CE-9962793403E9}" presName="accentRepeatNode" presStyleLbl="solidFgAcc1" presStyleIdx="0" presStyleCnt="5" custScaleX="114065" custScaleY="115959"/>
      <dgm:spPr>
        <a:ln w="28575">
          <a:solidFill>
            <a:schemeClr val="tx2"/>
          </a:solidFill>
        </a:ln>
      </dgm:spPr>
      <dgm:t>
        <a:bodyPr/>
        <a:lstStyle/>
        <a:p>
          <a:endParaRPr lang="en-US"/>
        </a:p>
      </dgm:t>
    </dgm:pt>
    <dgm:pt modelId="{B5EEB288-9A76-4CFD-BDE5-7BDC7562C995}" type="pres">
      <dgm:prSet presAssocID="{B4EF6E31-1D46-40C4-A659-43B0C48A20F6}" presName="text_2" presStyleLbl="node1" presStyleIdx="1" presStyleCnt="5" custScaleX="96893" custScaleY="125561" custLinFactNeighborX="-570" custLinFactNeighborY="-123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246594-4876-4563-A391-B06B972367B0}" type="pres">
      <dgm:prSet presAssocID="{B4EF6E31-1D46-40C4-A659-43B0C48A20F6}" presName="accent_2" presStyleCnt="0"/>
      <dgm:spPr/>
    </dgm:pt>
    <dgm:pt modelId="{00E6C81D-DC3B-4CD0-8924-1846995B9E9E}" type="pres">
      <dgm:prSet presAssocID="{B4EF6E31-1D46-40C4-A659-43B0C48A20F6}" presName="accentRepeatNode" presStyleLbl="solidFgAcc1" presStyleIdx="1" presStyleCnt="5" custScaleX="114065" custScaleY="115959" custLinFactNeighborX="-1006" custLinFactNeighborY="-10464"/>
      <dgm:spPr>
        <a:ln w="28575">
          <a:solidFill>
            <a:schemeClr val="tx2"/>
          </a:solidFill>
        </a:ln>
      </dgm:spPr>
      <dgm:t>
        <a:bodyPr/>
        <a:lstStyle/>
        <a:p>
          <a:endParaRPr lang="en-US"/>
        </a:p>
      </dgm:t>
    </dgm:pt>
    <dgm:pt modelId="{CFE296E9-4200-498B-9E09-FA85F26440E9}" type="pres">
      <dgm:prSet presAssocID="{B0D41FF3-FC3F-4A49-8060-C2F82052D697}" presName="text_3" presStyleLbl="node1" presStyleIdx="2" presStyleCnt="5" custScaleX="95441" custScaleY="125166" custLinFactNeighborX="142" custLinFactNeighborY="-82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C6C92-1839-49E0-A400-75AE9D8812A4}" type="pres">
      <dgm:prSet presAssocID="{B0D41FF3-FC3F-4A49-8060-C2F82052D697}" presName="accent_3" presStyleCnt="0"/>
      <dgm:spPr/>
    </dgm:pt>
    <dgm:pt modelId="{FD865D15-63C4-4128-9E79-B87D85549A4C}" type="pres">
      <dgm:prSet presAssocID="{B0D41FF3-FC3F-4A49-8060-C2F82052D697}" presName="accentRepeatNode" presStyleLbl="solidFgAcc1" presStyleIdx="2" presStyleCnt="5" custScaleX="114065" custScaleY="115959" custLinFactNeighborX="-2405" custLinFactNeighborY="-6624"/>
      <dgm:spPr>
        <a:ln w="28575">
          <a:solidFill>
            <a:schemeClr val="tx2"/>
          </a:solidFill>
        </a:ln>
      </dgm:spPr>
      <dgm:t>
        <a:bodyPr/>
        <a:lstStyle/>
        <a:p>
          <a:endParaRPr lang="en-US"/>
        </a:p>
      </dgm:t>
    </dgm:pt>
    <dgm:pt modelId="{E0C4B94E-A7C1-4E44-AC41-0DC664A48AFA}" type="pres">
      <dgm:prSet presAssocID="{FB530D9D-0EE3-4B15-BFCA-F720598618FF}" presName="text_4" presStyleLbl="node1" presStyleIdx="3" presStyleCnt="5" custScaleX="96893" custScaleY="125561" custLinFactNeighborX="-570" custLinFactNeighborY="-62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6E408A-4259-4BDA-8CB9-465E597E4846}" type="pres">
      <dgm:prSet presAssocID="{FB530D9D-0EE3-4B15-BFCA-F720598618FF}" presName="accent_4" presStyleCnt="0"/>
      <dgm:spPr/>
    </dgm:pt>
    <dgm:pt modelId="{62774028-9AC7-4AFA-9712-6CB8F6C7C5AC}" type="pres">
      <dgm:prSet presAssocID="{FB530D9D-0EE3-4B15-BFCA-F720598618FF}" presName="accentRepeatNode" presStyleLbl="solidFgAcc1" presStyleIdx="3" presStyleCnt="5" custScaleX="114065" custScaleY="115959" custLinFactNeighborX="1639" custLinFactNeighborY="-4332"/>
      <dgm:spPr>
        <a:ln w="28575">
          <a:solidFill>
            <a:schemeClr val="tx2"/>
          </a:solidFill>
        </a:ln>
      </dgm:spPr>
      <dgm:t>
        <a:bodyPr/>
        <a:lstStyle/>
        <a:p>
          <a:endParaRPr lang="en-US"/>
        </a:p>
      </dgm:t>
    </dgm:pt>
    <dgm:pt modelId="{8D83DD59-7A53-48E8-BEB1-0C73CE852EE4}" type="pres">
      <dgm:prSet presAssocID="{DB7CA965-BADD-4D88-8ABD-085BA1371FAB}" presName="text_5" presStyleLbl="node1" presStyleIdx="4" presStyleCnt="5" custScaleX="94929" custScaleY="122277" custLinFactNeighborX="388" custLinFactNeighborY="-5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3284C3-588A-4858-81CF-BB7B7C091C34}" type="pres">
      <dgm:prSet presAssocID="{DB7CA965-BADD-4D88-8ABD-085BA1371FAB}" presName="accent_5" presStyleCnt="0"/>
      <dgm:spPr/>
    </dgm:pt>
    <dgm:pt modelId="{0A259819-9A98-4D62-8C43-144FC76EB164}" type="pres">
      <dgm:prSet presAssocID="{DB7CA965-BADD-4D88-8ABD-085BA1371FAB}" presName="accentRepeatNode" presStyleLbl="solidFgAcc1" presStyleIdx="4" presStyleCnt="5" custScaleX="119617" custScaleY="116084" custLinFactNeighborX="8821" custLinFactNeighborY="-10191"/>
      <dgm:spPr>
        <a:ln w="28575">
          <a:solidFill>
            <a:schemeClr val="tx2"/>
          </a:solidFill>
        </a:ln>
      </dgm:spPr>
      <dgm:t>
        <a:bodyPr/>
        <a:lstStyle/>
        <a:p>
          <a:endParaRPr lang="en-US"/>
        </a:p>
      </dgm:t>
    </dgm:pt>
  </dgm:ptLst>
  <dgm:cxnLst>
    <dgm:cxn modelId="{CEC71DDF-131E-426B-903C-4675691680F0}" srcId="{0DD62C51-6284-4E41-AA44-7D50E89D079B}" destId="{FB530D9D-0EE3-4B15-BFCA-F720598618FF}" srcOrd="3" destOrd="0" parTransId="{CA61541F-CAC3-44E8-B34C-E41B19769AD1}" sibTransId="{D3CC0AFC-08F1-41BD-BB8B-3F46071DBD9D}"/>
    <dgm:cxn modelId="{AA3B8FA8-70C3-4DAF-BC0A-6088E763ABF7}" srcId="{0DD62C51-6284-4E41-AA44-7D50E89D079B}" destId="{848AD686-A4DB-4A3B-B6CE-9962793403E9}" srcOrd="0" destOrd="0" parTransId="{F4535DE8-BDB9-4012-A2EC-D6E87ACDB669}" sibTransId="{936A2E7C-C1C7-4414-8767-34EBD3E732D3}"/>
    <dgm:cxn modelId="{A44019D6-40A2-44F5-A46D-51EF82CC0A51}" type="presOf" srcId="{DB7CA965-BADD-4D88-8ABD-085BA1371FAB}" destId="{8D83DD59-7A53-48E8-BEB1-0C73CE852EE4}" srcOrd="0" destOrd="0" presId="urn:microsoft.com/office/officeart/2008/layout/VerticalCurvedList"/>
    <dgm:cxn modelId="{67EC4014-F169-4170-AEAD-BF9DBFA5A5CB}" srcId="{0DD62C51-6284-4E41-AA44-7D50E89D079B}" destId="{B0D41FF3-FC3F-4A49-8060-C2F82052D697}" srcOrd="2" destOrd="0" parTransId="{35C8253E-9E91-4821-B5C0-EB1F07D72053}" sibTransId="{FBA9B474-5C91-4496-AC07-293CF969419A}"/>
    <dgm:cxn modelId="{E61FD403-DCBE-49C2-B89F-4C8E3DEEE8A1}" srcId="{0DD62C51-6284-4E41-AA44-7D50E89D079B}" destId="{B4EF6E31-1D46-40C4-A659-43B0C48A20F6}" srcOrd="1" destOrd="0" parTransId="{8D6F55CB-9DA2-4C5F-BC29-BFD581E80518}" sibTransId="{1DA03491-59F8-4EAC-BA42-5DF806AD0491}"/>
    <dgm:cxn modelId="{5DC62AE2-9C04-460D-857A-D1799874CA31}" type="presOf" srcId="{0DD62C51-6284-4E41-AA44-7D50E89D079B}" destId="{0ACEC91D-9F85-4A49-8BE5-08CC84FA9BA2}" srcOrd="0" destOrd="0" presId="urn:microsoft.com/office/officeart/2008/layout/VerticalCurvedList"/>
    <dgm:cxn modelId="{CD4F886F-E90B-4325-9F0D-481E5A7959B0}" type="presOf" srcId="{B0D41FF3-FC3F-4A49-8060-C2F82052D697}" destId="{CFE296E9-4200-498B-9E09-FA85F26440E9}" srcOrd="0" destOrd="0" presId="urn:microsoft.com/office/officeart/2008/layout/VerticalCurvedList"/>
    <dgm:cxn modelId="{957B8C62-8CAD-4D5D-8B18-C8E6A193F25C}" type="presOf" srcId="{B4EF6E31-1D46-40C4-A659-43B0C48A20F6}" destId="{B5EEB288-9A76-4CFD-BDE5-7BDC7562C995}" srcOrd="0" destOrd="0" presId="urn:microsoft.com/office/officeart/2008/layout/VerticalCurvedList"/>
    <dgm:cxn modelId="{F2B90063-641E-4C78-A132-294DC256DABB}" srcId="{0DD62C51-6284-4E41-AA44-7D50E89D079B}" destId="{DB7CA965-BADD-4D88-8ABD-085BA1371FAB}" srcOrd="4" destOrd="0" parTransId="{1D865D48-8597-48B8-9733-E4A4219836B0}" sibTransId="{F5B1648D-38BC-4C21-9D61-195092F231DB}"/>
    <dgm:cxn modelId="{7D88FA1F-4CA6-4EC9-B029-31C861BB14A6}" type="presOf" srcId="{936A2E7C-C1C7-4414-8767-34EBD3E732D3}" destId="{B78FBA1B-05C1-4B05-BA3F-5A2FF1AF408E}" srcOrd="0" destOrd="0" presId="urn:microsoft.com/office/officeart/2008/layout/VerticalCurvedList"/>
    <dgm:cxn modelId="{94858EED-8B00-4604-9A7C-1AD1D2D6FE13}" type="presOf" srcId="{FB530D9D-0EE3-4B15-BFCA-F720598618FF}" destId="{E0C4B94E-A7C1-4E44-AC41-0DC664A48AFA}" srcOrd="0" destOrd="0" presId="urn:microsoft.com/office/officeart/2008/layout/VerticalCurvedList"/>
    <dgm:cxn modelId="{818B6E86-E677-453C-90B7-C955B67163D9}" type="presOf" srcId="{848AD686-A4DB-4A3B-B6CE-9962793403E9}" destId="{49D05175-F03D-4DDA-AC92-3D69A89A20ED}" srcOrd="0" destOrd="0" presId="urn:microsoft.com/office/officeart/2008/layout/VerticalCurvedList"/>
    <dgm:cxn modelId="{EF11F0A0-8933-44EC-BB8A-90298876A319}" type="presParOf" srcId="{0ACEC91D-9F85-4A49-8BE5-08CC84FA9BA2}" destId="{C0592A43-AD45-4E7D-951F-044439668F4E}" srcOrd="0" destOrd="0" presId="urn:microsoft.com/office/officeart/2008/layout/VerticalCurvedList"/>
    <dgm:cxn modelId="{3377452B-02C0-4102-979C-3506A8456A22}" type="presParOf" srcId="{C0592A43-AD45-4E7D-951F-044439668F4E}" destId="{E179184F-AC4B-498D-A06E-689359E88E0E}" srcOrd="0" destOrd="0" presId="urn:microsoft.com/office/officeart/2008/layout/VerticalCurvedList"/>
    <dgm:cxn modelId="{298F4D9A-E692-475F-A82A-315389B4FE19}" type="presParOf" srcId="{E179184F-AC4B-498D-A06E-689359E88E0E}" destId="{70DDDF7E-5803-454E-97DB-81FA1C362C0F}" srcOrd="0" destOrd="0" presId="urn:microsoft.com/office/officeart/2008/layout/VerticalCurvedList"/>
    <dgm:cxn modelId="{73E6D3D3-89EC-416E-8426-80C25690A2C0}" type="presParOf" srcId="{E179184F-AC4B-498D-A06E-689359E88E0E}" destId="{B78FBA1B-05C1-4B05-BA3F-5A2FF1AF408E}" srcOrd="1" destOrd="0" presId="urn:microsoft.com/office/officeart/2008/layout/VerticalCurvedList"/>
    <dgm:cxn modelId="{299579B2-928C-4BDF-BB8B-682CDBF7EDBE}" type="presParOf" srcId="{E179184F-AC4B-498D-A06E-689359E88E0E}" destId="{557393E4-6CAC-4419-BBE9-3C971E1BB258}" srcOrd="2" destOrd="0" presId="urn:microsoft.com/office/officeart/2008/layout/VerticalCurvedList"/>
    <dgm:cxn modelId="{BA39A0DC-37D8-4E39-903B-AAE8A43DCB94}" type="presParOf" srcId="{E179184F-AC4B-498D-A06E-689359E88E0E}" destId="{7EADAF9C-2BED-4133-9DC7-D0DCF17EBF62}" srcOrd="3" destOrd="0" presId="urn:microsoft.com/office/officeart/2008/layout/VerticalCurvedList"/>
    <dgm:cxn modelId="{F1BFB0A2-AF6A-4862-B35E-030D8655CE07}" type="presParOf" srcId="{C0592A43-AD45-4E7D-951F-044439668F4E}" destId="{49D05175-F03D-4DDA-AC92-3D69A89A20ED}" srcOrd="1" destOrd="0" presId="urn:microsoft.com/office/officeart/2008/layout/VerticalCurvedList"/>
    <dgm:cxn modelId="{28EB8B3F-D657-4B2A-8241-7BE6AE3A474B}" type="presParOf" srcId="{C0592A43-AD45-4E7D-951F-044439668F4E}" destId="{129B817B-75D4-40BC-B428-6BE9FCAED168}" srcOrd="2" destOrd="0" presId="urn:microsoft.com/office/officeart/2008/layout/VerticalCurvedList"/>
    <dgm:cxn modelId="{91924DB1-3E1A-4193-A212-86FA648F27B6}" type="presParOf" srcId="{129B817B-75D4-40BC-B428-6BE9FCAED168}" destId="{12C3AE32-EB3F-4C4F-B2F4-87B295588F99}" srcOrd="0" destOrd="0" presId="urn:microsoft.com/office/officeart/2008/layout/VerticalCurvedList"/>
    <dgm:cxn modelId="{09F14985-FAAB-4EA1-B802-064DC7B6E419}" type="presParOf" srcId="{C0592A43-AD45-4E7D-951F-044439668F4E}" destId="{B5EEB288-9A76-4CFD-BDE5-7BDC7562C995}" srcOrd="3" destOrd="0" presId="urn:microsoft.com/office/officeart/2008/layout/VerticalCurvedList"/>
    <dgm:cxn modelId="{70FCAD6D-B12F-43C7-A36B-146040872694}" type="presParOf" srcId="{C0592A43-AD45-4E7D-951F-044439668F4E}" destId="{9B246594-4876-4563-A391-B06B972367B0}" srcOrd="4" destOrd="0" presId="urn:microsoft.com/office/officeart/2008/layout/VerticalCurvedList"/>
    <dgm:cxn modelId="{89C01637-715D-4FAE-B717-C648735AFD6B}" type="presParOf" srcId="{9B246594-4876-4563-A391-B06B972367B0}" destId="{00E6C81D-DC3B-4CD0-8924-1846995B9E9E}" srcOrd="0" destOrd="0" presId="urn:microsoft.com/office/officeart/2008/layout/VerticalCurvedList"/>
    <dgm:cxn modelId="{8540EC20-8D75-4C0A-AEC0-553752BBE438}" type="presParOf" srcId="{C0592A43-AD45-4E7D-951F-044439668F4E}" destId="{CFE296E9-4200-498B-9E09-FA85F26440E9}" srcOrd="5" destOrd="0" presId="urn:microsoft.com/office/officeart/2008/layout/VerticalCurvedList"/>
    <dgm:cxn modelId="{42FF4A6F-0A95-4836-99B6-34F01831B91B}" type="presParOf" srcId="{C0592A43-AD45-4E7D-951F-044439668F4E}" destId="{99DC6C92-1839-49E0-A400-75AE9D8812A4}" srcOrd="6" destOrd="0" presId="urn:microsoft.com/office/officeart/2008/layout/VerticalCurvedList"/>
    <dgm:cxn modelId="{0038ED39-5CC5-4A98-B717-A47409465490}" type="presParOf" srcId="{99DC6C92-1839-49E0-A400-75AE9D8812A4}" destId="{FD865D15-63C4-4128-9E79-B87D85549A4C}" srcOrd="0" destOrd="0" presId="urn:microsoft.com/office/officeart/2008/layout/VerticalCurvedList"/>
    <dgm:cxn modelId="{06FD536D-A5C3-4604-A275-4D726B8DE4AD}" type="presParOf" srcId="{C0592A43-AD45-4E7D-951F-044439668F4E}" destId="{E0C4B94E-A7C1-4E44-AC41-0DC664A48AFA}" srcOrd="7" destOrd="0" presId="urn:microsoft.com/office/officeart/2008/layout/VerticalCurvedList"/>
    <dgm:cxn modelId="{F3CFBAEF-9D21-4B83-954B-30073B57F19B}" type="presParOf" srcId="{C0592A43-AD45-4E7D-951F-044439668F4E}" destId="{826E408A-4259-4BDA-8CB9-465E597E4846}" srcOrd="8" destOrd="0" presId="urn:microsoft.com/office/officeart/2008/layout/VerticalCurvedList"/>
    <dgm:cxn modelId="{F1CC3E19-AE31-4006-8DB0-D6584BED061B}" type="presParOf" srcId="{826E408A-4259-4BDA-8CB9-465E597E4846}" destId="{62774028-9AC7-4AFA-9712-6CB8F6C7C5AC}" srcOrd="0" destOrd="0" presId="urn:microsoft.com/office/officeart/2008/layout/VerticalCurvedList"/>
    <dgm:cxn modelId="{5884407C-6EFA-4575-8BEE-9CA8BEE360E0}" type="presParOf" srcId="{C0592A43-AD45-4E7D-951F-044439668F4E}" destId="{8D83DD59-7A53-48E8-BEB1-0C73CE852EE4}" srcOrd="9" destOrd="0" presId="urn:microsoft.com/office/officeart/2008/layout/VerticalCurvedList"/>
    <dgm:cxn modelId="{33173C98-1BF6-45F0-AEEC-93ADBB66E9FE}" type="presParOf" srcId="{C0592A43-AD45-4E7D-951F-044439668F4E}" destId="{0C3284C3-588A-4858-81CF-BB7B7C091C34}" srcOrd="10" destOrd="0" presId="urn:microsoft.com/office/officeart/2008/layout/VerticalCurvedList"/>
    <dgm:cxn modelId="{4D44861B-E7E1-45BB-8E61-C929AD03A94B}" type="presParOf" srcId="{0C3284C3-588A-4858-81CF-BB7B7C091C34}" destId="{0A259819-9A98-4D62-8C43-144FC76EB16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8FBA1B-05C1-4B05-BA3F-5A2FF1AF408E}">
      <dsp:nvSpPr>
        <dsp:cNvPr id="0" name=""/>
        <dsp:cNvSpPr/>
      </dsp:nvSpPr>
      <dsp:spPr>
        <a:xfrm>
          <a:off x="-4556607" y="-710395"/>
          <a:ext cx="5519599" cy="5519599"/>
        </a:xfrm>
        <a:prstGeom prst="blockArc">
          <a:avLst>
            <a:gd name="adj1" fmla="val 18900000"/>
            <a:gd name="adj2" fmla="val 2700000"/>
            <a:gd name="adj3" fmla="val 391"/>
          </a:avLst>
        </a:prstGeom>
        <a:noFill/>
        <a:ln w="2857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D05175-F03D-4DDA-AC92-3D69A89A20ED}">
      <dsp:nvSpPr>
        <dsp:cNvPr id="0" name=""/>
        <dsp:cNvSpPr/>
      </dsp:nvSpPr>
      <dsp:spPr>
        <a:xfrm>
          <a:off x="573651" y="194322"/>
          <a:ext cx="6785063" cy="636056"/>
        </a:xfrm>
        <a:prstGeom prst="rect">
          <a:avLst/>
        </a:prstGeom>
        <a:solidFill>
          <a:srgbClr val="1520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8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FY23 General Fund Appropriations Request</a:t>
          </a:r>
          <a:endParaRPr lang="en-US" sz="2800" b="0" kern="1200" dirty="0"/>
        </a:p>
      </dsp:txBody>
      <dsp:txXfrm>
        <a:off x="573651" y="194322"/>
        <a:ext cx="6785063" cy="636056"/>
      </dsp:txXfrm>
    </dsp:sp>
    <dsp:sp modelId="{12C3AE32-EB3F-4C4F-B2F4-87B295588F99}">
      <dsp:nvSpPr>
        <dsp:cNvPr id="0" name=""/>
        <dsp:cNvSpPr/>
      </dsp:nvSpPr>
      <dsp:spPr>
        <a:xfrm>
          <a:off x="99490" y="140909"/>
          <a:ext cx="730750" cy="742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EB288-9A76-4CFD-BDE5-7BDC7562C995}">
      <dsp:nvSpPr>
        <dsp:cNvPr id="0" name=""/>
        <dsp:cNvSpPr/>
      </dsp:nvSpPr>
      <dsp:spPr>
        <a:xfrm>
          <a:off x="897377" y="895863"/>
          <a:ext cx="6429220" cy="643519"/>
        </a:xfrm>
        <a:prstGeom prst="rect">
          <a:avLst/>
        </a:prstGeom>
        <a:solidFill>
          <a:srgbClr val="1520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8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FY23 Non-Recurring Request</a:t>
          </a:r>
          <a:endParaRPr lang="en-US" sz="2800" b="0" kern="1200" dirty="0"/>
        </a:p>
      </dsp:txBody>
      <dsp:txXfrm>
        <a:off x="897377" y="895863"/>
        <a:ext cx="6429220" cy="643519"/>
      </dsp:txXfrm>
    </dsp:sp>
    <dsp:sp modelId="{00E6C81D-DC3B-4CD0-8924-1846995B9E9E}">
      <dsp:nvSpPr>
        <dsp:cNvPr id="0" name=""/>
        <dsp:cNvSpPr/>
      </dsp:nvSpPr>
      <dsp:spPr>
        <a:xfrm>
          <a:off x="460298" y="842398"/>
          <a:ext cx="730750" cy="742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296E9-4200-498B-9E09-FA85F26440E9}">
      <dsp:nvSpPr>
        <dsp:cNvPr id="0" name=""/>
        <dsp:cNvSpPr/>
      </dsp:nvSpPr>
      <dsp:spPr>
        <a:xfrm>
          <a:off x="1102782" y="1686220"/>
          <a:ext cx="6225296" cy="641494"/>
        </a:xfrm>
        <a:prstGeom prst="rect">
          <a:avLst/>
        </a:prstGeom>
        <a:solidFill>
          <a:srgbClr val="1520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8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FY23 Capital Request</a:t>
          </a:r>
          <a:endParaRPr lang="en-US" sz="2800" b="0" kern="1200" dirty="0"/>
        </a:p>
      </dsp:txBody>
      <dsp:txXfrm>
        <a:off x="1102782" y="1686220"/>
        <a:ext cx="6225296" cy="641494"/>
      </dsp:txXfrm>
    </dsp:sp>
    <dsp:sp modelId="{FD865D15-63C4-4128-9E79-B87D85549A4C}">
      <dsp:nvSpPr>
        <dsp:cNvPr id="0" name=""/>
        <dsp:cNvSpPr/>
      </dsp:nvSpPr>
      <dsp:spPr>
        <a:xfrm>
          <a:off x="564053" y="1635526"/>
          <a:ext cx="730750" cy="742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4B94E-A7C1-4E44-AC41-0DC664A48AFA}">
      <dsp:nvSpPr>
        <dsp:cNvPr id="0" name=""/>
        <dsp:cNvSpPr/>
      </dsp:nvSpPr>
      <dsp:spPr>
        <a:xfrm>
          <a:off x="897377" y="2464190"/>
          <a:ext cx="6429220" cy="643519"/>
        </a:xfrm>
        <a:prstGeom prst="rect">
          <a:avLst/>
        </a:prstGeom>
        <a:solidFill>
          <a:srgbClr val="1520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8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FY23 Proviso Changes</a:t>
          </a:r>
          <a:endParaRPr lang="en-US" sz="2800" b="0" kern="1200" dirty="0"/>
        </a:p>
      </dsp:txBody>
      <dsp:txXfrm>
        <a:off x="897377" y="2464190"/>
        <a:ext cx="6429220" cy="643519"/>
      </dsp:txXfrm>
    </dsp:sp>
    <dsp:sp modelId="{62774028-9AC7-4AFA-9712-6CB8F6C7C5AC}">
      <dsp:nvSpPr>
        <dsp:cNvPr id="0" name=""/>
        <dsp:cNvSpPr/>
      </dsp:nvSpPr>
      <dsp:spPr>
        <a:xfrm>
          <a:off x="477243" y="2418736"/>
          <a:ext cx="730750" cy="742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3DD59-7A53-48E8-BEB1-0C73CE852EE4}">
      <dsp:nvSpPr>
        <dsp:cNvPr id="0" name=""/>
        <dsp:cNvSpPr/>
      </dsp:nvSpPr>
      <dsp:spPr>
        <a:xfrm>
          <a:off x="669587" y="3244551"/>
          <a:ext cx="6647531" cy="626688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8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FY23 Other Funds Authority Request </a:t>
          </a:r>
          <a:r>
            <a:rPr lang="en-US" sz="2400" kern="1200" dirty="0" smtClean="0"/>
            <a:t>-$11M</a:t>
          </a:r>
          <a:endParaRPr lang="en-US" sz="2400" kern="1200" dirty="0"/>
        </a:p>
      </dsp:txBody>
      <dsp:txXfrm>
        <a:off x="669587" y="3244551"/>
        <a:ext cx="6647531" cy="626688"/>
      </dsp:txXfrm>
    </dsp:sp>
    <dsp:sp modelId="{0A259819-9A98-4D62-8C43-144FC76EB164}">
      <dsp:nvSpPr>
        <dsp:cNvPr id="0" name=""/>
        <dsp:cNvSpPr/>
      </dsp:nvSpPr>
      <dsp:spPr>
        <a:xfrm>
          <a:off x="138217" y="3149327"/>
          <a:ext cx="766318" cy="743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0A1BA-D8A6-4EDF-8D44-3F8AA1AB8C4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90454-99F2-4A58-9156-DD53CA76A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40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E86C58-A705-4522-9C69-79F5594CBD7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2CBEA7-4B86-4D59-A095-FE3C58E37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4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CBEA7-4B86-4D59-A095-FE3C58E377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03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CBEA7-4B86-4D59-A095-FE3C58E3772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77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33365" t="13579" r="30518" b="22582"/>
          <a:stretch/>
        </p:blipFill>
        <p:spPr>
          <a:xfrm>
            <a:off x="1317411" y="659031"/>
            <a:ext cx="6499654" cy="54421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9" t="14687" r="5292" b="31236"/>
          <a:stretch/>
        </p:blipFill>
        <p:spPr>
          <a:xfrm>
            <a:off x="6960973" y="345989"/>
            <a:ext cx="1960605" cy="118624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5947718"/>
            <a:ext cx="9144000" cy="91028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003526" y="3509963"/>
            <a:ext cx="7136267" cy="1877786"/>
          </a:xfrm>
        </p:spPr>
        <p:txBody>
          <a:bodyPr/>
          <a:lstStyle>
            <a:lvl1pPr marL="0" indent="0" algn="ctr">
              <a:buNone/>
              <a:defRPr cap="all" baseline="0"/>
            </a:lvl1pPr>
          </a:lstStyle>
          <a:p>
            <a:r>
              <a:rPr lang="en-US" dirty="0" smtClean="0"/>
              <a:t>SOUTH CAROLINA DEPARTMENT OF REVENUE</a:t>
            </a:r>
          </a:p>
          <a:p>
            <a:r>
              <a:rPr lang="en-US" dirty="0" smtClean="0"/>
              <a:t>DEPARTMENT/DIVISION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689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3" b="25025"/>
          <a:stretch/>
        </p:blipFill>
        <p:spPr>
          <a:xfrm>
            <a:off x="102637" y="5898536"/>
            <a:ext cx="1455576" cy="849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1" cap="all" baseline="0">
                <a:latin typeface="Palatino Linotype" panose="02040502050505030304" pitchFamily="18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>
                <a:solidFill>
                  <a:schemeClr val="tx1"/>
                </a:solidFill>
              </a:defRPr>
            </a:lvl2pPr>
            <a:lvl3pPr marL="12573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level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2573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5204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312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Vertical Text Placeholder 2"/>
          <p:cNvSpPr>
            <a:spLocks noGrp="1"/>
          </p:cNvSpPr>
          <p:nvPr>
            <p:ph type="body" orient="vert" idx="13" hasCustomPrompt="1"/>
          </p:nvPr>
        </p:nvSpPr>
        <p:spPr>
          <a:xfrm>
            <a:off x="938892" y="365125"/>
            <a:ext cx="5519057" cy="5811838"/>
          </a:xfrm>
        </p:spPr>
        <p:txBody>
          <a:bodyPr vert="eaVert"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1" cap="all" baseline="0">
                <a:latin typeface="Palatino Linotype" panose="02040502050505030304" pitchFamily="18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>
                <a:solidFill>
                  <a:schemeClr val="tx1"/>
                </a:solidFill>
              </a:defRPr>
            </a:lvl2pPr>
            <a:lvl3pPr marL="12573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level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2573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5204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6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3" b="25025"/>
          <a:stretch/>
        </p:blipFill>
        <p:spPr>
          <a:xfrm>
            <a:off x="102637" y="5898536"/>
            <a:ext cx="1455576" cy="849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 b="0" cap="none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buFont typeface="Courier New" panose="02070309020205020404" pitchFamily="49" charset="0"/>
              <a:buChar char="o"/>
              <a:defRPr baseline="0">
                <a:solidFill>
                  <a:schemeClr val="tx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488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33365" t="13579" r="30518" b="22582"/>
          <a:stretch/>
        </p:blipFill>
        <p:spPr>
          <a:xfrm>
            <a:off x="1317411" y="659031"/>
            <a:ext cx="6499654" cy="54421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918854"/>
            <a:ext cx="9144000" cy="93914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5" t="16940" r="4930" b="30485"/>
          <a:stretch/>
        </p:blipFill>
        <p:spPr>
          <a:xfrm>
            <a:off x="6993925" y="395416"/>
            <a:ext cx="1935892" cy="11532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617785"/>
            <a:ext cx="7886700" cy="2450361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068146"/>
            <a:ext cx="7886700" cy="1189654"/>
          </a:xfrm>
        </p:spPr>
        <p:txBody>
          <a:bodyPr/>
          <a:lstStyle>
            <a:lvl1pPr marL="0" indent="0" algn="ctr">
              <a:buNone/>
              <a:defRPr sz="2400" b="0" cap="all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SOUTH CAROLINA DEPARTMENT OF REVENUE</a:t>
            </a:r>
          </a:p>
          <a:p>
            <a:r>
              <a:rPr lang="en-US" dirty="0" smtClean="0"/>
              <a:t>DEPARTMENT/DIVISION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365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3" b="25025"/>
          <a:stretch/>
        </p:blipFill>
        <p:spPr>
          <a:xfrm>
            <a:off x="102637" y="5898536"/>
            <a:ext cx="1455576" cy="849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cap="all" baseline="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chemeClr val="tx1"/>
                </a:solidFill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tx1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level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2573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5204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cap="all" baseline="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chemeClr val="tx1"/>
                </a:solidFill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tx1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level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2573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5204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878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3" b="25025"/>
          <a:stretch/>
        </p:blipFill>
        <p:spPr>
          <a:xfrm>
            <a:off x="102637" y="5898536"/>
            <a:ext cx="1455576" cy="849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502200"/>
          </a:xfrm>
        </p:spPr>
        <p:txBody>
          <a:bodyPr anchor="b">
            <a:normAutofit/>
          </a:bodyPr>
          <a:lstStyle>
            <a:lvl1pPr marL="0" indent="0">
              <a:buNone/>
              <a:defRPr sz="2400" b="1" cap="all" baseline="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183363"/>
            <a:ext cx="3868340" cy="4006300"/>
          </a:xfr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lvl2pPr>
            <a:lvl3pPr marL="12573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>
              <a:defRPr/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2573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5204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502200"/>
          </a:xfrm>
        </p:spPr>
        <p:txBody>
          <a:bodyPr anchor="b"/>
          <a:lstStyle>
            <a:lvl1pPr marL="0" indent="0">
              <a:buNone/>
              <a:defRPr sz="2400" b="1" cap="all" baseline="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183363"/>
            <a:ext cx="3887391" cy="4006300"/>
          </a:xfr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>
                <a:solidFill>
                  <a:schemeClr val="tx1"/>
                </a:solidFill>
              </a:defRPr>
            </a:lvl2pPr>
            <a:lvl3pPr marL="12573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2573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5204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109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3" b="25025"/>
          <a:stretch/>
        </p:blipFill>
        <p:spPr>
          <a:xfrm>
            <a:off x="102637" y="5898536"/>
            <a:ext cx="1455576" cy="849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37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3" b="25025"/>
          <a:stretch/>
        </p:blipFill>
        <p:spPr>
          <a:xfrm>
            <a:off x="102637" y="5898536"/>
            <a:ext cx="1455576" cy="84908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648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3" b="25025"/>
          <a:stretch/>
        </p:blipFill>
        <p:spPr>
          <a:xfrm>
            <a:off x="102637" y="5898536"/>
            <a:ext cx="1455576" cy="849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00450" y="457200"/>
            <a:ext cx="5082442" cy="5411788"/>
          </a:xfr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1" cap="all" baseline="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>
                <a:solidFill>
                  <a:schemeClr val="tx1"/>
                </a:solidFill>
              </a:defRPr>
            </a:lvl2pPr>
            <a:lvl3pPr marL="12573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level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2573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204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5204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6578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3" b="25025"/>
          <a:stretch/>
        </p:blipFill>
        <p:spPr>
          <a:xfrm>
            <a:off x="102637" y="5898536"/>
            <a:ext cx="1455576" cy="849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 b="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8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3" b="25025"/>
          <a:stretch/>
        </p:blipFill>
        <p:spPr>
          <a:xfrm>
            <a:off x="102637" y="5898536"/>
            <a:ext cx="1455576" cy="84908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606E6B5-AFAB-44EA-86DC-DFE5EDA3F6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24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u="none" kern="1200" baseline="0">
          <a:solidFill>
            <a:schemeClr val="tx1"/>
          </a:solidFill>
          <a:uFill>
            <a:solidFill>
              <a:schemeClr val="tx1"/>
            </a:solidFill>
          </a:u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84" y="0"/>
            <a:ext cx="6705431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1012" y="1214438"/>
            <a:ext cx="865535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u="none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solidFill>
                  <a:schemeClr val="bg1"/>
                </a:solidFill>
              </a:rPr>
              <a:t>Fiscal Year 2023 Budget Hearing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South Carolina Department Of Revenue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Director Hartley Powell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236" y="182570"/>
            <a:ext cx="1654136" cy="96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6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1050" y="47307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u="none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152049"/>
                </a:solidFill>
              </a:rPr>
              <a:t>FTE Breakdown</a:t>
            </a:r>
            <a:endParaRPr lang="en-US" sz="3000" dirty="0">
              <a:solidFill>
                <a:srgbClr val="152049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957898"/>
              </p:ext>
            </p:extLst>
          </p:nvPr>
        </p:nvGraphicFramePr>
        <p:xfrm>
          <a:off x="781050" y="2081445"/>
          <a:ext cx="277104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596">
                  <a:extLst>
                    <a:ext uri="{9D8B030D-6E8A-4147-A177-3AD203B41FA5}">
                      <a16:colId xmlns:a16="http://schemas.microsoft.com/office/drawing/2014/main" val="2365937700"/>
                    </a:ext>
                  </a:extLst>
                </a:gridCol>
                <a:gridCol w="785446">
                  <a:extLst>
                    <a:ext uri="{9D8B030D-6E8A-4147-A177-3AD203B41FA5}">
                      <a16:colId xmlns:a16="http://schemas.microsoft.com/office/drawing/2014/main" val="2480051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FTE Categories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62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Filled FTEs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187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Vacant</a:t>
                      </a:r>
                      <a:r>
                        <a:rPr lang="en-US" baseline="0" dirty="0" smtClean="0"/>
                        <a:t> FTEs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145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FTEs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804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008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01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>
            <a:off x="3951816" y="1282966"/>
            <a:ext cx="4582584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Meredith Cleland, Deputy Director</a:t>
            </a:r>
            <a:br>
              <a:rPr lang="en-US" sz="1800" b="1" dirty="0" smtClean="0"/>
            </a:br>
            <a:r>
              <a:rPr lang="en-US" sz="1800" dirty="0" smtClean="0"/>
              <a:t>Government Services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South Carolina Department of Revenue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P.O. Box 125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Columbia, SC 29214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dor.sc.gov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b="1" dirty="0" smtClean="0"/>
          </a:p>
          <a:p>
            <a:pPr marL="0" indent="0">
              <a:lnSpc>
                <a:spcPct val="100000"/>
              </a:lnSpc>
              <a:buNone/>
            </a:pPr>
            <a:endParaRPr lang="en-US" sz="1800" b="1" dirty="0" smtClean="0"/>
          </a:p>
          <a:p>
            <a:pPr marL="0" indent="0">
              <a:lnSpc>
                <a:spcPct val="100000"/>
              </a:lnSpc>
              <a:buNone/>
            </a:pPr>
            <a:endParaRPr lang="en-US" sz="18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half" idx="4294967295"/>
          </p:nvPr>
        </p:nvSpPr>
        <p:spPr>
          <a:xfrm>
            <a:off x="179916" y="1326091"/>
            <a:ext cx="3886200" cy="4351338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Need Help?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600" dirty="0" smtClean="0"/>
              <a:t>More Questions?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454400" y="1143002"/>
            <a:ext cx="0" cy="5291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4834467"/>
            <a:ext cx="1727200" cy="94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78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52049"/>
                </a:solidFill>
              </a:rPr>
              <a:t>Agenda</a:t>
            </a:r>
            <a:endParaRPr lang="en-US" dirty="0">
              <a:solidFill>
                <a:srgbClr val="1520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998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Attendees</a:t>
            </a:r>
          </a:p>
          <a:p>
            <a:r>
              <a:rPr lang="en-US" dirty="0" smtClean="0"/>
              <a:t>Organizational Chart</a:t>
            </a:r>
          </a:p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Budget &amp; Proviso Request Summary</a:t>
            </a:r>
          </a:p>
          <a:p>
            <a:r>
              <a:rPr lang="en-US" dirty="0" smtClean="0"/>
              <a:t>Fiscal Management</a:t>
            </a:r>
          </a:p>
          <a:p>
            <a:r>
              <a:rPr lang="en-US" dirty="0" smtClean="0"/>
              <a:t>Ensure a Secure Environment</a:t>
            </a:r>
          </a:p>
          <a:p>
            <a:r>
              <a:rPr lang="en-US" dirty="0" smtClean="0"/>
              <a:t>Carry Forward Information</a:t>
            </a:r>
            <a:endParaRPr lang="en-US" dirty="0"/>
          </a:p>
          <a:p>
            <a:r>
              <a:rPr lang="en-US" dirty="0" smtClean="0"/>
              <a:t>FTE Breakdown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51"/>
          <p:cNvSpPr/>
          <p:nvPr/>
        </p:nvSpPr>
        <p:spPr>
          <a:xfrm>
            <a:off x="1700614" y="1646237"/>
            <a:ext cx="6152972" cy="3814526"/>
          </a:xfrm>
          <a:prstGeom prst="roundRect">
            <a:avLst>
              <a:gd name="adj" fmla="val 3175"/>
            </a:avLst>
          </a:prstGeom>
          <a:solidFill>
            <a:srgbClr val="1520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52049"/>
                </a:solidFill>
              </a:rPr>
              <a:t>With </a:t>
            </a:r>
            <a:r>
              <a:rPr lang="en-US" dirty="0">
                <a:solidFill>
                  <a:srgbClr val="152049"/>
                </a:solidFill>
              </a:rPr>
              <a:t>Y</a:t>
            </a:r>
            <a:r>
              <a:rPr lang="en-US" dirty="0" smtClean="0">
                <a:solidFill>
                  <a:srgbClr val="152049"/>
                </a:solidFill>
              </a:rPr>
              <a:t>ou </a:t>
            </a:r>
            <a:r>
              <a:rPr lang="en-US" dirty="0">
                <a:solidFill>
                  <a:srgbClr val="152049"/>
                </a:solidFill>
              </a:rPr>
              <a:t>T</a:t>
            </a:r>
            <a:r>
              <a:rPr lang="en-US" dirty="0" smtClean="0">
                <a:solidFill>
                  <a:srgbClr val="152049"/>
                </a:solidFill>
              </a:rPr>
              <a:t>oday</a:t>
            </a:r>
            <a:endParaRPr lang="en-US" dirty="0">
              <a:solidFill>
                <a:srgbClr val="1520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431672" y="1927285"/>
            <a:ext cx="1532050" cy="1725615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9001" t="-2782" r="-66022" b="-13218"/>
            </a:stretch>
          </a:blipFill>
          <a:ln w="158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Freeform 5"/>
          <p:cNvSpPr/>
          <p:nvPr/>
        </p:nvSpPr>
        <p:spPr>
          <a:xfrm>
            <a:off x="2091016" y="3804321"/>
            <a:ext cx="2213361" cy="1566084"/>
          </a:xfrm>
          <a:custGeom>
            <a:avLst/>
            <a:gdLst>
              <a:gd name="connsiteX0" fmla="*/ 0 w 1880878"/>
              <a:gd name="connsiteY0" fmla="*/ 0 h 697805"/>
              <a:gd name="connsiteX1" fmla="*/ 1880878 w 1880878"/>
              <a:gd name="connsiteY1" fmla="*/ 0 h 697805"/>
              <a:gd name="connsiteX2" fmla="*/ 1880878 w 1880878"/>
              <a:gd name="connsiteY2" fmla="*/ 697805 h 697805"/>
              <a:gd name="connsiteX3" fmla="*/ 0 w 1880878"/>
              <a:gd name="connsiteY3" fmla="*/ 697805 h 697805"/>
              <a:gd name="connsiteX4" fmla="*/ 0 w 1880878"/>
              <a:gd name="connsiteY4" fmla="*/ 0 h 69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0878" h="697805">
                <a:moveTo>
                  <a:pt x="0" y="0"/>
                </a:moveTo>
                <a:lnTo>
                  <a:pt x="1880878" y="0"/>
                </a:lnTo>
                <a:lnTo>
                  <a:pt x="1880878" y="697805"/>
                </a:lnTo>
                <a:lnTo>
                  <a:pt x="0" y="6978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0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solidFill>
                  <a:schemeClr val="bg1"/>
                </a:solidFill>
              </a:rPr>
              <a:t>W. Hartley Powell</a:t>
            </a:r>
            <a:br>
              <a:rPr lang="en-US" sz="1600" b="1" kern="1200" dirty="0" smtClean="0">
                <a:solidFill>
                  <a:schemeClr val="bg1"/>
                </a:solidFill>
              </a:rPr>
            </a:br>
            <a:r>
              <a:rPr lang="en-US" sz="1300" kern="1200" dirty="0" smtClean="0">
                <a:solidFill>
                  <a:schemeClr val="bg1"/>
                </a:solidFill>
              </a:rPr>
              <a:t>Director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 dirty="0" smtClean="0">
              <a:solidFill>
                <a:schemeClr val="bg1"/>
              </a:solidFill>
            </a:endParaRP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 smtClean="0">
                <a:solidFill>
                  <a:schemeClr val="bg1"/>
                </a:solidFill>
              </a:rPr>
              <a:t>(803) 898-9971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>
                <a:solidFill>
                  <a:schemeClr val="bg1"/>
                </a:solidFill>
              </a:rPr>
              <a:t>Hartley.Powell@dor.sc.gov</a:t>
            </a:r>
            <a:endParaRPr lang="en-US" sz="1300" kern="1200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448757" y="1927285"/>
            <a:ext cx="1554922" cy="1726742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835" t="-13783" r="-5835" b="-35043"/>
            </a:stretch>
          </a:blipFill>
          <a:ln w="158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Freeform 7"/>
          <p:cNvSpPr/>
          <p:nvPr/>
        </p:nvSpPr>
        <p:spPr>
          <a:xfrm>
            <a:off x="5119794" y="3783585"/>
            <a:ext cx="2212848" cy="1566084"/>
          </a:xfrm>
          <a:custGeom>
            <a:avLst/>
            <a:gdLst>
              <a:gd name="connsiteX0" fmla="*/ 0 w 1880878"/>
              <a:gd name="connsiteY0" fmla="*/ 0 h 697805"/>
              <a:gd name="connsiteX1" fmla="*/ 1880878 w 1880878"/>
              <a:gd name="connsiteY1" fmla="*/ 0 h 697805"/>
              <a:gd name="connsiteX2" fmla="*/ 1880878 w 1880878"/>
              <a:gd name="connsiteY2" fmla="*/ 697805 h 697805"/>
              <a:gd name="connsiteX3" fmla="*/ 0 w 1880878"/>
              <a:gd name="connsiteY3" fmla="*/ 697805 h 697805"/>
              <a:gd name="connsiteX4" fmla="*/ 0 w 1880878"/>
              <a:gd name="connsiteY4" fmla="*/ 0 h 69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0878" h="697805">
                <a:moveTo>
                  <a:pt x="0" y="0"/>
                </a:moveTo>
                <a:lnTo>
                  <a:pt x="1880878" y="0"/>
                </a:lnTo>
                <a:lnTo>
                  <a:pt x="1880878" y="697805"/>
                </a:lnTo>
                <a:lnTo>
                  <a:pt x="0" y="6978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0" numCol="1" spcCol="1270" anchor="t" anchorCtr="0">
            <a:noAutofit/>
          </a:bodyPr>
          <a:lstStyle/>
          <a:p>
            <a:pPr lvl="0" algn="ctr" defTabSz="577850">
              <a:spcBef>
                <a:spcPct val="0"/>
              </a:spcBef>
            </a:pPr>
            <a:r>
              <a:rPr lang="en-US" sz="1600" b="1" kern="1200" dirty="0" smtClean="0">
                <a:solidFill>
                  <a:schemeClr val="bg1"/>
                </a:solidFill>
              </a:rPr>
              <a:t>Meredith Cleland</a:t>
            </a:r>
            <a:r>
              <a:rPr lang="en-US" sz="1300" b="1" kern="1200" dirty="0" smtClean="0">
                <a:solidFill>
                  <a:schemeClr val="bg1"/>
                </a:solidFill>
              </a:rPr>
              <a:t/>
            </a:r>
            <a:br>
              <a:rPr lang="en-US" sz="1300" b="1" kern="1200" dirty="0" smtClean="0">
                <a:solidFill>
                  <a:schemeClr val="bg1"/>
                </a:solidFill>
              </a:rPr>
            </a:br>
            <a:r>
              <a:rPr lang="en-US" sz="1300" kern="1200" dirty="0" smtClean="0">
                <a:solidFill>
                  <a:schemeClr val="bg1"/>
                </a:solidFill>
              </a:rPr>
              <a:t>Deputy Director </a:t>
            </a:r>
          </a:p>
          <a:p>
            <a:pPr lvl="0" algn="ctr" defTabSz="577850">
              <a:spcBef>
                <a:spcPct val="0"/>
              </a:spcBef>
            </a:pPr>
            <a:r>
              <a:rPr lang="en-US" sz="1300" kern="1200" dirty="0" smtClean="0">
                <a:solidFill>
                  <a:schemeClr val="bg1"/>
                </a:solidFill>
              </a:rPr>
              <a:t>Government Services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dirty="0">
              <a:solidFill>
                <a:schemeClr val="bg1"/>
              </a:solidFill>
            </a:endParaRP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>
                <a:solidFill>
                  <a:schemeClr val="bg1"/>
                </a:solidFill>
              </a:rPr>
              <a:t>(803) 898-5402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 smtClean="0">
                <a:solidFill>
                  <a:schemeClr val="bg1"/>
                </a:solidFill>
              </a:rPr>
              <a:t>Meredith.Cleland@dor.sc.gov</a:t>
            </a:r>
            <a:endParaRPr lang="en-US" sz="1300" kern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94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52049"/>
                </a:solidFill>
              </a:rPr>
              <a:t>SCDOR Organizational Chart</a:t>
            </a:r>
            <a:endParaRPr lang="en-US" dirty="0">
              <a:solidFill>
                <a:srgbClr val="152049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275467" y="1498319"/>
            <a:ext cx="4734934" cy="443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52049"/>
                </a:solidFill>
              </a:rPr>
              <a:t>SCDOR Performance</a:t>
            </a:r>
            <a:endParaRPr lang="en-US" dirty="0">
              <a:solidFill>
                <a:srgbClr val="1520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6182041" y="1151155"/>
            <a:ext cx="2377440" cy="2385060"/>
            <a:chOff x="0" y="0"/>
            <a:chExt cx="2377440" cy="2385060"/>
          </a:xfrm>
        </p:grpSpPr>
        <p:graphicFrame>
          <p:nvGraphicFramePr>
            <p:cNvPr id="41" name="Chart 40"/>
            <p:cNvGraphicFramePr/>
            <p:nvPr/>
          </p:nvGraphicFramePr>
          <p:xfrm>
            <a:off x="0" y="0"/>
            <a:ext cx="2377440" cy="23850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2" name="Rectangle 41"/>
            <p:cNvSpPr/>
            <p:nvPr/>
          </p:nvSpPr>
          <p:spPr>
            <a:xfrm>
              <a:off x="492981" y="691764"/>
              <a:ext cx="1430655" cy="1080770"/>
            </a:xfrm>
            <a:prstGeom prst="rect">
              <a:avLst/>
            </a:prstGeom>
            <a:solidFill>
              <a:srgbClr val="2A6EBB"/>
            </a:solidFill>
            <a:ln w="28575"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200" b="1" kern="1200" dirty="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95%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General Fund</a:t>
              </a:r>
              <a:r>
                <a:rPr lang="en-US" sz="1400" kern="1200" dirty="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b="1" kern="1200" dirty="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Revenue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 dirty="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Collected by SCDOR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262908" y="3685351"/>
            <a:ext cx="2166620" cy="2103120"/>
            <a:chOff x="0" y="0"/>
            <a:chExt cx="2167128" cy="2103120"/>
          </a:xfrm>
        </p:grpSpPr>
        <p:sp>
          <p:nvSpPr>
            <p:cNvPr id="44" name="Oval 43"/>
            <p:cNvSpPr/>
            <p:nvPr/>
          </p:nvSpPr>
          <p:spPr>
            <a:xfrm>
              <a:off x="0" y="0"/>
              <a:ext cx="2167128" cy="2103120"/>
            </a:xfrm>
            <a:prstGeom prst="ellipse">
              <a:avLst/>
            </a:prstGeom>
            <a:solidFill>
              <a:srgbClr val="152049"/>
            </a:solidFill>
            <a:ln>
              <a:solidFill>
                <a:srgbClr val="1520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76045" y="526211"/>
              <a:ext cx="1664136" cy="1078182"/>
            </a:xfrm>
            <a:prstGeom prst="rect">
              <a:avLst/>
            </a:prstGeom>
            <a:solidFill>
              <a:srgbClr val="2A6EBB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200" b="1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$</a:t>
              </a:r>
              <a:r>
                <a:rPr lang="en-US" sz="2200" b="1" kern="1200" dirty="0" smtClean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4.9B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50" b="1" kern="1200" dirty="0" smtClean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FY21 </a:t>
              </a:r>
              <a:r>
                <a:rPr lang="en-US" sz="1150" b="1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SCDOR Collections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Allocated to Local &amp; State Entities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39842" y="2236891"/>
            <a:ext cx="3919821" cy="3638950"/>
            <a:chOff x="0" y="0"/>
            <a:chExt cx="2377440" cy="2385060"/>
          </a:xfrm>
        </p:grpSpPr>
        <p:graphicFrame>
          <p:nvGraphicFramePr>
            <p:cNvPr id="55" name="Chart 54"/>
            <p:cNvGraphicFramePr/>
            <p:nvPr>
              <p:extLst>
                <p:ext uri="{D42A27DB-BD31-4B8C-83A1-F6EECF244321}">
                  <p14:modId xmlns:p14="http://schemas.microsoft.com/office/powerpoint/2010/main" val="1287818350"/>
                </p:ext>
              </p:extLst>
            </p:nvPr>
          </p:nvGraphicFramePr>
          <p:xfrm>
            <a:off x="0" y="0"/>
            <a:ext cx="2377440" cy="23850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6" name="Rectangle 55"/>
            <p:cNvSpPr/>
            <p:nvPr/>
          </p:nvSpPr>
          <p:spPr>
            <a:xfrm>
              <a:off x="492981" y="691764"/>
              <a:ext cx="1430655" cy="1080770"/>
            </a:xfrm>
            <a:prstGeom prst="rect">
              <a:avLst/>
            </a:prstGeom>
            <a:solidFill>
              <a:srgbClr val="152049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000" b="1" kern="1200" dirty="0" smtClean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$</a:t>
              </a:r>
              <a:r>
                <a:rPr lang="en-US" sz="4000" b="1" dirty="0" smtClean="0">
                  <a:solidFill>
                    <a:srgbClr val="FFFFFF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10.5</a:t>
              </a:r>
              <a:r>
                <a:rPr lang="en-US" sz="4000" b="1" kern="1200" dirty="0" smtClean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kern="1200" dirty="0" smtClean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FY21 </a:t>
              </a:r>
              <a:r>
                <a:rPr lang="en-US" sz="2000" b="1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General Fund</a:t>
              </a:r>
              <a:r>
                <a:rPr lang="en-US" sz="2000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Revenue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Collected by SCDOR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47" name="TextBox 18"/>
          <p:cNvSpPr txBox="1"/>
          <p:nvPr/>
        </p:nvSpPr>
        <p:spPr>
          <a:xfrm rot="4847307">
            <a:off x="1228661" y="1725330"/>
            <a:ext cx="859536" cy="877824"/>
          </a:xfrm>
          <a:prstGeom prst="wedgeEllipseCallout">
            <a:avLst>
              <a:gd name="adj1" fmla="val 53177"/>
              <a:gd name="adj2" fmla="val -28241"/>
            </a:avLst>
          </a:prstGeom>
          <a:noFill/>
          <a:ln w="19050" cap="flat" cmpd="sng" algn="ctr">
            <a:solidFill>
              <a:srgbClr val="15204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 anchor="ctr" anchorCtr="1">
            <a:noAutofit/>
          </a:bodyPr>
          <a:lstStyle/>
          <a:p>
            <a:endParaRPr lang="en-US"/>
          </a:p>
        </p:txBody>
      </p:sp>
      <p:sp>
        <p:nvSpPr>
          <p:cNvPr id="48" name="TextBox 23"/>
          <p:cNvSpPr txBox="1"/>
          <p:nvPr/>
        </p:nvSpPr>
        <p:spPr>
          <a:xfrm>
            <a:off x="1148856" y="1791110"/>
            <a:ext cx="9995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15204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b="1" kern="1200" dirty="0" smtClean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Corporate Tax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TextBox 18"/>
          <p:cNvSpPr txBox="1"/>
          <p:nvPr/>
        </p:nvSpPr>
        <p:spPr>
          <a:xfrm rot="6873567">
            <a:off x="2250488" y="1374473"/>
            <a:ext cx="859536" cy="877824"/>
          </a:xfrm>
          <a:prstGeom prst="wedgeEllipseCallout">
            <a:avLst>
              <a:gd name="adj1" fmla="val 53177"/>
              <a:gd name="adj2" fmla="val -28241"/>
            </a:avLst>
          </a:prstGeom>
          <a:noFill/>
          <a:ln w="19050" cap="flat" cmpd="sng" algn="ctr">
            <a:solidFill>
              <a:srgbClr val="15204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rtlCol="0" anchor="ctr" anchorCtr="1">
            <a:noAutofit/>
          </a:bodyPr>
          <a:lstStyle/>
          <a:p>
            <a:endParaRPr lang="en-US"/>
          </a:p>
        </p:txBody>
      </p:sp>
      <p:sp>
        <p:nvSpPr>
          <p:cNvPr id="50" name="TextBox 23"/>
          <p:cNvSpPr txBox="1"/>
          <p:nvPr/>
        </p:nvSpPr>
        <p:spPr>
          <a:xfrm>
            <a:off x="2303000" y="1440492"/>
            <a:ext cx="7258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kern="1200" dirty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6%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TextBox 18"/>
          <p:cNvSpPr txBox="1"/>
          <p:nvPr/>
        </p:nvSpPr>
        <p:spPr>
          <a:xfrm rot="11259240">
            <a:off x="4633816" y="2968000"/>
            <a:ext cx="859536" cy="877824"/>
          </a:xfrm>
          <a:prstGeom prst="wedgeEllipseCallout">
            <a:avLst>
              <a:gd name="adj1" fmla="val 53177"/>
              <a:gd name="adj2" fmla="val -28241"/>
            </a:avLst>
          </a:prstGeom>
          <a:noFill/>
          <a:ln w="19050" cap="flat" cmpd="sng" algn="ctr">
            <a:solidFill>
              <a:srgbClr val="15204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rtlCol="0" anchor="ctr" anchorCtr="1">
            <a:noAutofit/>
          </a:bodyPr>
          <a:lstStyle/>
          <a:p>
            <a:endParaRPr lang="en-US"/>
          </a:p>
        </p:txBody>
      </p:sp>
      <p:sp>
        <p:nvSpPr>
          <p:cNvPr id="52" name="TextBox 23"/>
          <p:cNvSpPr txBox="1"/>
          <p:nvPr/>
        </p:nvSpPr>
        <p:spPr>
          <a:xfrm>
            <a:off x="4586046" y="3039021"/>
            <a:ext cx="9995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kern="1200" dirty="0" smtClean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36%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Sales and Use Tax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Box 18"/>
          <p:cNvSpPr txBox="1"/>
          <p:nvPr/>
        </p:nvSpPr>
        <p:spPr>
          <a:xfrm rot="15663791">
            <a:off x="3718140" y="5523611"/>
            <a:ext cx="863125" cy="879087"/>
          </a:xfrm>
          <a:prstGeom prst="wedgeEllipseCallout">
            <a:avLst>
              <a:gd name="adj1" fmla="val 53177"/>
              <a:gd name="adj2" fmla="val -28241"/>
            </a:avLst>
          </a:prstGeom>
          <a:noFill/>
          <a:ln w="19050" cap="flat" cmpd="sng" algn="ctr">
            <a:solidFill>
              <a:srgbClr val="15204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rtlCol="0" anchor="ctr" anchorCtr="1">
            <a:noAutofit/>
          </a:bodyPr>
          <a:lstStyle/>
          <a:p>
            <a:endParaRPr lang="en-US"/>
          </a:p>
        </p:txBody>
      </p:sp>
      <p:sp>
        <p:nvSpPr>
          <p:cNvPr id="54" name="TextBox 23"/>
          <p:cNvSpPr txBox="1"/>
          <p:nvPr/>
        </p:nvSpPr>
        <p:spPr>
          <a:xfrm>
            <a:off x="3764998" y="5615196"/>
            <a:ext cx="7694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kern="1200" dirty="0" smtClean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52%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solidFill>
                  <a:srgbClr val="15204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89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20674"/>
            <a:ext cx="8076079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52049"/>
                </a:solidFill>
              </a:rPr>
              <a:t>Budget &amp; Proviso Request Summary</a:t>
            </a:r>
            <a:endParaRPr lang="en-US" dirty="0">
              <a:solidFill>
                <a:srgbClr val="1520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58760" y="1560588"/>
            <a:ext cx="7446126" cy="4098809"/>
            <a:chOff x="758760" y="1437018"/>
            <a:chExt cx="7446126" cy="4098809"/>
          </a:xfrm>
        </p:grpSpPr>
        <p:graphicFrame>
          <p:nvGraphicFramePr>
            <p:cNvPr id="6" name="Diagram 5"/>
            <p:cNvGraphicFramePr/>
            <p:nvPr>
              <p:extLst>
                <p:ext uri="{D42A27DB-BD31-4B8C-83A1-F6EECF244321}">
                  <p14:modId xmlns:p14="http://schemas.microsoft.com/office/powerpoint/2010/main" val="2441938143"/>
                </p:ext>
              </p:extLst>
            </p:nvPr>
          </p:nvGraphicFramePr>
          <p:xfrm>
            <a:off x="758760" y="1437018"/>
            <a:ext cx="7446126" cy="409880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1245404" y="2444561"/>
              <a:ext cx="8402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1E2E69"/>
                  </a:solidFill>
                </a:rPr>
                <a:t>No</a:t>
              </a:r>
              <a:endParaRPr lang="en-US" sz="2200" b="1" dirty="0">
                <a:solidFill>
                  <a:srgbClr val="1E2E69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6979" y="1766397"/>
              <a:ext cx="696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1E2E69"/>
                  </a:solidFill>
                </a:rPr>
                <a:t>No</a:t>
              </a:r>
              <a:endParaRPr lang="en-US" b="1" dirty="0">
                <a:solidFill>
                  <a:srgbClr val="1E2E69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54747" y="3241682"/>
              <a:ext cx="8402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1E2E69"/>
                  </a:solidFill>
                </a:rPr>
                <a:t>No</a:t>
              </a:r>
              <a:endParaRPr lang="en-US" sz="2200" b="1" dirty="0">
                <a:solidFill>
                  <a:srgbClr val="1E2E69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80855" y="4013128"/>
              <a:ext cx="8402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1E2E69"/>
                  </a:solidFill>
                </a:rPr>
                <a:t>No</a:t>
              </a:r>
              <a:endParaRPr lang="en-US" sz="2200" b="1" dirty="0">
                <a:solidFill>
                  <a:srgbClr val="1E2E69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008247" y="4933819"/>
            <a:ext cx="840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E2E69"/>
                </a:solidFill>
              </a:rPr>
              <a:t>Yes</a:t>
            </a:r>
            <a:endParaRPr lang="en-US" sz="2200" b="1" dirty="0">
              <a:solidFill>
                <a:srgbClr val="1E2E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9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09751"/>
            <a:ext cx="7886700" cy="4367212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600" dirty="0" smtClean="0"/>
              <a:t>Managed the operation of SCDOR within </a:t>
            </a:r>
            <a:r>
              <a:rPr lang="en-US" sz="2600" dirty="0"/>
              <a:t>spending </a:t>
            </a:r>
            <a:r>
              <a:rPr lang="en-US" sz="2600" dirty="0" smtClean="0"/>
              <a:t>authority </a:t>
            </a:r>
          </a:p>
          <a:p>
            <a:pPr>
              <a:spcBef>
                <a:spcPts val="1800"/>
              </a:spcBef>
            </a:pPr>
            <a:r>
              <a:rPr lang="en-US" sz="2600" dirty="0" smtClean="0"/>
              <a:t>Increased savings through effective fiscal management</a:t>
            </a:r>
          </a:p>
          <a:p>
            <a:pPr>
              <a:spcBef>
                <a:spcPts val="1800"/>
              </a:spcBef>
            </a:pPr>
            <a:r>
              <a:rPr lang="en-US" sz="2600" dirty="0" smtClean="0"/>
              <a:t>Current savings exceed spending authority by $11M</a:t>
            </a:r>
          </a:p>
          <a:p>
            <a:pPr>
              <a:spcBef>
                <a:spcPts val="1800"/>
              </a:spcBef>
            </a:pPr>
            <a:r>
              <a:rPr lang="en-US" sz="2600" dirty="0" smtClean="0"/>
              <a:t>Important to use this money to enhance taxpayer security </a:t>
            </a:r>
          </a:p>
          <a:p>
            <a:pPr>
              <a:spcBef>
                <a:spcPts val="1800"/>
              </a:spcBef>
            </a:pPr>
            <a:r>
              <a:rPr lang="en-US" sz="2600" dirty="0"/>
              <a:t>No additional funding requested </a:t>
            </a:r>
          </a:p>
          <a:p>
            <a:pPr>
              <a:spcBef>
                <a:spcPts val="1800"/>
              </a:spcBef>
            </a:pPr>
            <a:endParaRPr lang="en-US" sz="26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31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835533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152049"/>
                </a:solidFill>
              </a:rPr>
              <a:t>Ensure a Secure Environment</a:t>
            </a:r>
            <a:endParaRPr lang="en-US" sz="4000" dirty="0">
              <a:solidFill>
                <a:srgbClr val="152049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588559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Maintaining a secure environment is vital to protecting taxpayer information.</a:t>
            </a:r>
          </a:p>
          <a:p>
            <a:r>
              <a:rPr lang="en-US" dirty="0" smtClean="0"/>
              <a:t>Staying ahead of cyber-security threats is a constant challenge, and the costs are increasing. </a:t>
            </a:r>
          </a:p>
          <a:p>
            <a:r>
              <a:rPr lang="en-US" dirty="0" smtClean="0"/>
              <a:t>SCDOR must transition </a:t>
            </a:r>
            <a:r>
              <a:rPr lang="en-US" dirty="0"/>
              <a:t>to a </a:t>
            </a:r>
            <a:r>
              <a:rPr lang="en-US" dirty="0" smtClean="0"/>
              <a:t>cloud-based</a:t>
            </a:r>
            <a:r>
              <a:rPr lang="en-US" dirty="0"/>
              <a:t> </a:t>
            </a:r>
            <a:r>
              <a:rPr lang="en-US" dirty="0" smtClean="0"/>
              <a:t>platform, which is the </a:t>
            </a:r>
            <a:r>
              <a:rPr lang="en-US" dirty="0"/>
              <a:t>"next generation" of </a:t>
            </a:r>
            <a:r>
              <a:rPr lang="en-US" dirty="0" smtClean="0"/>
              <a:t>security standards. 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phase – establish a cloud-based security platform 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phase – move computer systems from state </a:t>
            </a:r>
            <a:r>
              <a:rPr lang="en-US" dirty="0"/>
              <a:t>d</a:t>
            </a:r>
            <a:r>
              <a:rPr lang="en-US" dirty="0" smtClean="0"/>
              <a:t>ata center into the secure cloud 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phase – transfer all tax processing systems from the state data center into the secure cloud</a:t>
            </a:r>
          </a:p>
          <a:p>
            <a:r>
              <a:rPr lang="en-US" dirty="0"/>
              <a:t>The Department of Administration has approved SCDOR's transition to a cloud-based system, which will </a:t>
            </a:r>
            <a:r>
              <a:rPr lang="en-US" dirty="0" smtClean="0"/>
              <a:t>take several years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1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Carry Forward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E6B5-AFAB-44EA-86DC-DFE5EDA3F62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283066"/>
              </p:ext>
            </p:extLst>
          </p:nvPr>
        </p:nvGraphicFramePr>
        <p:xfrm>
          <a:off x="628650" y="1825625"/>
          <a:ext cx="7886700" cy="3706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830">
                  <a:extLst>
                    <a:ext uri="{9D8B030D-6E8A-4147-A177-3AD203B41FA5}">
                      <a16:colId xmlns:a16="http://schemas.microsoft.com/office/drawing/2014/main" val="2743407413"/>
                    </a:ext>
                  </a:extLst>
                </a:gridCol>
                <a:gridCol w="2205830">
                  <a:extLst>
                    <a:ext uri="{9D8B030D-6E8A-4147-A177-3AD203B41FA5}">
                      <a16:colId xmlns:a16="http://schemas.microsoft.com/office/drawing/2014/main" val="3111253936"/>
                    </a:ext>
                  </a:extLst>
                </a:gridCol>
                <a:gridCol w="1739831">
                  <a:extLst>
                    <a:ext uri="{9D8B030D-6E8A-4147-A177-3AD203B41FA5}">
                      <a16:colId xmlns:a16="http://schemas.microsoft.com/office/drawing/2014/main" val="1964916332"/>
                    </a:ext>
                  </a:extLst>
                </a:gridCol>
                <a:gridCol w="1735209">
                  <a:extLst>
                    <a:ext uri="{9D8B030D-6E8A-4147-A177-3AD203B41FA5}">
                      <a16:colId xmlns:a16="http://schemas.microsoft.com/office/drawing/2014/main" val="584172220"/>
                    </a:ext>
                  </a:extLst>
                </a:gridCol>
              </a:tblGrid>
              <a:tr h="10356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FY21 Revenues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Spending Authority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Carryforward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36313"/>
                  </a:ext>
                </a:extLst>
              </a:tr>
              <a:tr h="1035647">
                <a:tc>
                  <a:txBody>
                    <a:bodyPr/>
                    <a:lstStyle/>
                    <a:p>
                      <a:r>
                        <a:rPr lang="en-US" dirty="0" smtClean="0"/>
                        <a:t>Other Funds Revenues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$37,570,868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$34,177,093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$3,393,775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314899"/>
                  </a:ext>
                </a:extLst>
              </a:tr>
              <a:tr h="1035647">
                <a:tc>
                  <a:txBody>
                    <a:bodyPr/>
                    <a:lstStyle/>
                    <a:p>
                      <a:r>
                        <a:rPr lang="en-US" dirty="0" smtClean="0"/>
                        <a:t>Other Funds Carryforward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$7,738,332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$7,738,332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486262"/>
                  </a:ext>
                </a:extLst>
              </a:tr>
              <a:tr h="600017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Totals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$45,309,200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$34,177,093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$11,132,107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15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78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proved Colors">
      <a:dk1>
        <a:srgbClr val="152049"/>
      </a:dk1>
      <a:lt1>
        <a:srgbClr val="FFFFFF"/>
      </a:lt1>
      <a:dk2>
        <a:srgbClr val="18792F"/>
      </a:dk2>
      <a:lt2>
        <a:srgbClr val="D0CECE"/>
      </a:lt2>
      <a:accent1>
        <a:srgbClr val="439C46"/>
      </a:accent1>
      <a:accent2>
        <a:srgbClr val="F05325"/>
      </a:accent2>
      <a:accent3>
        <a:srgbClr val="A5A5A5"/>
      </a:accent3>
      <a:accent4>
        <a:srgbClr val="2A6EBB"/>
      </a:accent4>
      <a:accent5>
        <a:srgbClr val="4D4E53"/>
      </a:accent5>
      <a:accent6>
        <a:srgbClr val="70AD47"/>
      </a:accent6>
      <a:hlink>
        <a:srgbClr val="152049"/>
      </a:hlink>
      <a:folHlink>
        <a:srgbClr val="18792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280F5C420894A87B63EEEBD6323AC" ma:contentTypeVersion="3" ma:contentTypeDescription="Create a new document." ma:contentTypeScope="" ma:versionID="fbe3751723e2fa3085a06847577e81e4">
  <xsd:schema xmlns:xsd="http://www.w3.org/2001/XMLSchema" xmlns:xs="http://www.w3.org/2001/XMLSchema" xmlns:p="http://schemas.microsoft.com/office/2006/metadata/properties" xmlns:ns2="d2ad3b1c-3fa0-4f3a-a379-872701f60ed9" targetNamespace="http://schemas.microsoft.com/office/2006/metadata/properties" ma:root="true" ma:fieldsID="237317c9fcc6cde5119d6ae2525c299c" ns2:_="">
    <xsd:import namespace="d2ad3b1c-3fa0-4f3a-a379-872701f60ed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ad3b1c-3fa0-4f3a-a379-872701f60e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320BFB-1C63-4000-87C9-5E87360652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49E67E-AB59-42B8-85E5-8F870BDDFF6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2ad3b1c-3fa0-4f3a-a379-872701f60ed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1B5304-9841-494F-9C4A-63AF68B1A2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ad3b1c-3fa0-4f3a-a379-872701f60e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6987</TotalTime>
  <Words>333</Words>
  <Application>Microsoft Office PowerPoint</Application>
  <PresentationFormat>On-screen Show (4:3)</PresentationFormat>
  <Paragraphs>116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Palatino Linotype</vt:lpstr>
      <vt:lpstr>Times New Roman</vt:lpstr>
      <vt:lpstr>Wingdings</vt:lpstr>
      <vt:lpstr>Office Theme</vt:lpstr>
      <vt:lpstr>PowerPoint Presentation</vt:lpstr>
      <vt:lpstr>Agenda</vt:lpstr>
      <vt:lpstr>With You Today</vt:lpstr>
      <vt:lpstr>SCDOR Organizational Chart</vt:lpstr>
      <vt:lpstr>SCDOR Performance</vt:lpstr>
      <vt:lpstr>Budget &amp; Proviso Request Summary</vt:lpstr>
      <vt:lpstr>Fiscal Management</vt:lpstr>
      <vt:lpstr>Ensure a Secure Environment</vt:lpstr>
      <vt:lpstr>Carry Forward Information</vt:lpstr>
      <vt:lpstr>PowerPoint Presentation</vt:lpstr>
      <vt:lpstr>PowerPoint Presentation</vt:lpstr>
    </vt:vector>
  </TitlesOfParts>
  <Company>SC Dept. of Revenue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Skeeter</dc:creator>
  <cp:lastModifiedBy>Teesha Trapp</cp:lastModifiedBy>
  <cp:revision>334</cp:revision>
  <cp:lastPrinted>2022-01-04T16:30:04Z</cp:lastPrinted>
  <dcterms:created xsi:type="dcterms:W3CDTF">2015-02-03T17:07:20Z</dcterms:created>
  <dcterms:modified xsi:type="dcterms:W3CDTF">2022-01-28T20:39:54Z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0x010100F66280F5C420894A87B63EEEBD6323AC</vt:lpwstr>
  </property>
  <property fmtid="{D5CDD505-2E9C-101B-9397-08002B2CF9AE}" pid="3" name="TemplateUrl">
    <vt:lpwstr/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Order">
    <vt:r8>400</vt:r8>
  </property>
</Properties>
</file>